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Helvetica Neue" panose="02000503000000020004" pitchFamily="2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i55m2ru8ERVuD5kPQi5Ur6+Z56J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9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88"/>
    <p:restoredTop sz="94667"/>
  </p:normalViewPr>
  <p:slideViewPr>
    <p:cSldViewPr snapToGrid="0">
      <p:cViewPr varScale="1">
        <p:scale>
          <a:sx n="90" d="100"/>
          <a:sy n="90" d="100"/>
        </p:scale>
        <p:origin x="232" y="3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17500" algn="l" rtl="0"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Char char="•"/>
            </a:pPr>
            <a: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Failure to ensure strong coordination with government and local actors: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marL="1143000" lvl="0" indent="-1016000" algn="l" rtl="0"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Calibri"/>
              <a:buNone/>
            </a:pPr>
            <a:endParaRPr sz="16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00100" lvl="1" indent="-317500" algn="l" rtl="0"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Font typeface="Noto Sans Symbols"/>
              <a:buChar char="✔"/>
            </a:pPr>
            <a: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can diminish the chance of their “buy in” = less effective response and less potential for positive change (where this is required) in the longer term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6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800100" lvl="1" indent="-317500" algn="l" rtl="0"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Font typeface="Noto Sans Symbols"/>
              <a:buChar char="✔"/>
            </a:pPr>
            <a: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incompatible with eventual objective of transition and handover to local capacity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6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lvl="0" indent="-317500" algn="l" rtl="0"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Char char="•"/>
            </a:pPr>
            <a: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Potential for duplication of activities, obstacles to information exchange and inconsistency in approaches and practice.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marL="514350" lvl="0" indent="-387350" algn="l" rtl="0"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Calibri"/>
              <a:buNone/>
            </a:pPr>
            <a:endParaRPr sz="16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lvl="0" indent="-317500" algn="l" rtl="0"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Char char="•"/>
            </a:pPr>
            <a: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More difficult for additional protection and any other needs of UASC to be addressed: coordination with child protection, protection and other humanitarian programmes is essential to ensure a comprehensive response.</a:t>
            </a:r>
            <a:br>
              <a:rPr lang="en-GB" sz="1600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sz="1600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lvl="0" indent="-317500" algn="l" rtl="0"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1600"/>
              <a:buChar char="•"/>
            </a:pPr>
            <a:r>
              <a:rPr lang="en-GB" sz="1600">
                <a:solidFill>
                  <a:srgbClr val="545554"/>
                </a:solidFill>
              </a:rPr>
              <a:t>Potential for negative impact on tracing and reunification 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600" b="1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239" name="Google Shape;23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0:notes"/>
          <p:cNvSpPr txBox="1">
            <a:spLocks noGrp="1"/>
          </p:cNvSpPr>
          <p:nvPr>
            <p:ph type="body" idx="1"/>
          </p:nvPr>
        </p:nvSpPr>
        <p:spPr>
          <a:xfrm>
            <a:off x="685480" y="4343144"/>
            <a:ext cx="5487041" cy="4115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82" name="Google Shape;28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2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" name="Google Shape;63;p2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2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2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2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2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0" name="Google Shape;70;p23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2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2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6" name="Google Shape;76;p2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7" name="Google Shape;77;p2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2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4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2" name="Google Shape;82;p2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3" name="Google Shape;83;p2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25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5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&amp; Text - Purple">
  <p:cSld name="1_Title &amp; Text - Purple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8" name="Google Shape;88;p2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9" name="Google Shape;89;p2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2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2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4" name="Google Shape;94;p2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5" name="Google Shape;95;p2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7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27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p2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0" name="Google Shape;100;p28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28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2" name="Google Shape;102;p2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8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28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29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7" name="Google Shape;107;p29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29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9" name="Google Shape;109;p2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9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29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30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30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16" name="Google Shape;116;p30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7" name="Google Shape;117;p30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" name="Google Shape;118;p30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oogle Shape;120;p3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21" name="Google Shape;121;p31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2" name="Google Shape;122;p3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3" name="Google Shape;123;p31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3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31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4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4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4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2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8" name="Google Shape;128;p32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9" name="Google Shape;129;p3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32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AR"/>
          </a:p>
        </p:txBody>
      </p:sp>
      <p:sp>
        <p:nvSpPr>
          <p:cNvPr id="131" name="Google Shape;131;p32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4" name="Google Shape;134;p3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5" name="Google Shape;135;p3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3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AR"/>
          </a:p>
        </p:txBody>
      </p:sp>
      <p:sp>
        <p:nvSpPr>
          <p:cNvPr id="137" name="Google Shape;137;p3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40" name="Google Shape;140;p3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1" name="Google Shape;141;p3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3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AR"/>
          </a:p>
        </p:txBody>
      </p:sp>
      <p:sp>
        <p:nvSpPr>
          <p:cNvPr id="143" name="Google Shape;143;p3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46" name="Google Shape;146;p3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3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3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AR"/>
          </a:p>
        </p:txBody>
      </p:sp>
      <p:sp>
        <p:nvSpPr>
          <p:cNvPr id="149" name="Google Shape;149;p3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2" name="Google Shape;152;p36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53" name="Google Shape;153;p3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" name="Google Shape;154;p3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5" name="Google Shape;155;p3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6" name="Google Shape;156;p3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8" name="Google Shape;158;p3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9" name="Google Shape;159;p3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3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3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5" name="Google Shape;165;p37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66" name="Google Shape;166;p3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7" name="Google Shape;167;p3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8" name="Google Shape;168;p3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9" name="Google Shape;169;p3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3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3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3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3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4" name="Google Shape;174;p3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8" name="Google Shape;178;p38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79" name="Google Shape;179;p3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0" name="Google Shape;180;p3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1" name="Google Shape;181;p3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2" name="Google Shape;182;p3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3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3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3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1" name="Google Shape;191;p39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92" name="Google Shape;192;p3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3" name="Google Shape;193;p3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94" name="Google Shape;194;p3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5" name="Google Shape;195;p3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3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3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8" name="Google Shape;198;p3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9" name="Google Shape;199;p3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0" name="Google Shape;200;p3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1" name="Google Shape;201;p3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4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4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6" name="Google Shape;206;p40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4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4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4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4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p41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4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4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4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4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0" name="Google Shape;220;p42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4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4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4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7" name="Google Shape;227;p43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4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4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6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6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6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1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18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8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9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3" name="Google Shape;43;p19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" name="Google Shape;44;p19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5" name="Google Shape;4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20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" name="Google Shape;49;p20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20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2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" name="Google Shape;56;p2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"/>
          <p:cNvSpPr txBox="1">
            <a:spLocks noGrp="1"/>
          </p:cNvSpPr>
          <p:nvPr>
            <p:ph type="body" idx="1"/>
          </p:nvPr>
        </p:nvSpPr>
        <p:spPr>
          <a:xfrm>
            <a:off x="1828006" y="1294482"/>
            <a:ext cx="8535987" cy="134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s-ES_tradnl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Formación de formadores</a:t>
            </a:r>
          </a:p>
          <a:p>
            <a:pPr marL="0" indent="0">
              <a:spcBef>
                <a:spcPts val="0"/>
              </a:spcBef>
            </a:pPr>
            <a:r>
              <a:rPr lang="es-ES_tradnl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sobre menores no acompañados y separados</a:t>
            </a: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0" lvl="0" indent="0"/>
            <a:r>
              <a:rPr lang="es-ES_tradnl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Módulo 1.5: </a:t>
            </a:r>
            <a:r>
              <a:rPr lang="es-ES_tradnl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Coordinación</a:t>
            </a:r>
            <a:br>
              <a:rPr lang="es-ES_tradnl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 lang="es-ES_tradnl" dirty="0"/>
          </a:p>
        </p:txBody>
      </p:sp>
      <p:sp>
        <p:nvSpPr>
          <p:cNvPr id="236" name="Google Shape;236;p1"/>
          <p:cNvSpPr txBox="1">
            <a:spLocks noGrp="1"/>
          </p:cNvSpPr>
          <p:nvPr>
            <p:ph type="body" idx="2"/>
          </p:nvPr>
        </p:nvSpPr>
        <p:spPr>
          <a:xfrm>
            <a:off x="970547" y="2891501"/>
            <a:ext cx="10250904" cy="2511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>
              <a:buNone/>
            </a:pPr>
            <a:r>
              <a:rPr lang="es-ES_tradnl" sz="1800" i="1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 finalizar la sesión, las personas participantes podrán:</a:t>
            </a:r>
          </a:p>
          <a:p>
            <a:pPr algn="l">
              <a:buNone/>
            </a:pPr>
            <a:endParaRPr lang="es-ES_tradnl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514350" indent="-28575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_tradnl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Describir la importancia de coordinar operaciones de emergencia destinadas a menores no acompañados y separados.</a:t>
            </a:r>
          </a:p>
          <a:p>
            <a:pPr marL="514350" indent="-28575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_tradnl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Identificar estructuras y roles de coordinación según el contexto en las operaciones de emergencia destinadas a menores no acompañados y separados.</a:t>
            </a:r>
          </a:p>
          <a:p>
            <a:pPr marL="514350" indent="-28575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_tradnl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Proponer estrategias para abordar los desafíos que dificultan una coordinación eficaz.</a:t>
            </a:r>
          </a:p>
          <a:p>
            <a:pPr marL="514350" indent="-28575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s-ES_tradnl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Describir la función de los procedimientos operativos estándar y de las vías de derivación para garantizar una operación coordinada destinada a menores no acompañados y separados.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D89552-77FE-FF55-F90E-7DC6D22E10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8525" y="0"/>
            <a:ext cx="3830386" cy="14549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1"/>
          <p:cNvSpPr/>
          <p:nvPr/>
        </p:nvSpPr>
        <p:spPr>
          <a:xfrm>
            <a:off x="574709" y="520531"/>
            <a:ext cx="11125455" cy="4816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200"/>
              <a:buFont typeface="Helvetica Neue"/>
              <a:buNone/>
            </a:pPr>
            <a:r>
              <a:rPr lang="es-ES_tradnl" sz="2700" b="1" dirty="0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Actividad 2: Términos de referencia, procedimientos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200"/>
              <a:buFont typeface="Helvetica Neue"/>
              <a:buNone/>
            </a:pPr>
            <a:r>
              <a:rPr lang="es-ES_tradnl" sz="2700" b="1" dirty="0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operativos estándar y vías de derivación</a:t>
            </a:r>
            <a:endParaRPr lang="es-ES_tradnl" sz="27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lang="es-ES_tradnl" sz="28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r>
              <a:rPr lang="es-ES_tradnl" sz="25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Están organizados en 4 grupos. Cada grupo tiene un ejemplo diferente de procedimientos operativos estándar, términos de referencia y vías de derivación de casos.</a:t>
            </a:r>
          </a:p>
          <a:p>
            <a:endParaRPr lang="es-ES_tradnl" sz="2500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r>
              <a:rPr lang="es-ES_tradnl" sz="2500" b="1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Lean</a:t>
            </a:r>
            <a:r>
              <a:rPr lang="es-ES_tradnl" sz="25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 el documento e identifiquen sus características principales.</a:t>
            </a:r>
          </a:p>
          <a:p>
            <a:endParaRPr lang="es-ES_tradnl" sz="2500" dirty="0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  <a:p>
            <a:r>
              <a:rPr lang="es-ES_tradnl" sz="2500" b="1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Tienen 15 minutos para debatir. Prepárense </a:t>
            </a:r>
            <a:r>
              <a:rPr lang="es-ES_tradnl" sz="2500" dirty="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para explicar de qué manera se pueden utilizar estos documentos a fin de asegurar una coordinación más sólida e intervenciones más efectivas ante casos de menores no acompañados y separados.</a:t>
            </a:r>
          </a:p>
        </p:txBody>
      </p:sp>
      <p:pic>
        <p:nvPicPr>
          <p:cNvPr id="291" name="Google Shape;29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16945" y="430682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"/>
          <p:cNvSpPr/>
          <p:nvPr/>
        </p:nvSpPr>
        <p:spPr>
          <a:xfrm>
            <a:off x="567504" y="1913315"/>
            <a:ext cx="11175317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Arial"/>
              <a:buChar char="●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Menor compromiso (“</a:t>
            </a:r>
            <a:r>
              <a:rPr lang="es-ES_tradnl" sz="2000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buy</a:t>
            </a: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-in”) de los gobiernos y los actores locales</a:t>
            </a:r>
          </a:p>
          <a:p>
            <a:pPr lvl="2">
              <a:lnSpc>
                <a:spcPct val="150000"/>
              </a:lnSpc>
              <a:buClr>
                <a:schemeClr val="accent1"/>
              </a:buClr>
              <a:buSzPct val="65000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           - Respuesta menos eficaz</a:t>
            </a:r>
          </a:p>
          <a:p>
            <a:pPr lvl="1">
              <a:lnSpc>
                <a:spcPct val="150000"/>
              </a:lnSpc>
              <a:buClr>
                <a:schemeClr val="accent1"/>
              </a:buClr>
              <a:buSzPct val="65000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           - Dificultades para la transición y el traspaso a las capacidades locales</a:t>
            </a: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Arial"/>
              <a:buChar char="●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Duplicación de actividades</a:t>
            </a: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Arial"/>
              <a:buChar char="●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Incoherencia en los enfoques y las prácticas</a:t>
            </a: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Arial"/>
              <a:buChar char="●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Limitación de una respuesta integral a casos de menores no acompañados y separados</a:t>
            </a: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Arial"/>
              <a:buChar char="●"/>
            </a:pPr>
            <a:r>
              <a:rPr lang="es-ES_tradnl" sz="20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Posible impacto negativo en la localización y la reunificación familiar</a:t>
            </a:r>
            <a:endParaRPr lang="es-ES_tradnl" sz="2000" b="1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2" name="Google Shape;242;p2"/>
          <p:cNvSpPr/>
          <p:nvPr/>
        </p:nvSpPr>
        <p:spPr>
          <a:xfrm>
            <a:off x="567504" y="549445"/>
            <a:ext cx="10561173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3200" b="1" dirty="0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Posibles consecuencias de una coordinación deficiente</a:t>
            </a:r>
            <a:endParaRPr lang="es-ES_tradnl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"/>
          <p:cNvSpPr/>
          <p:nvPr/>
        </p:nvSpPr>
        <p:spPr>
          <a:xfrm>
            <a:off x="186040" y="2230808"/>
            <a:ext cx="11617291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>
              <a:lnSpc>
                <a:spcPct val="150000"/>
              </a:lnSpc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s-ES_tradnl" sz="20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¿Existe en la actualidad un mecanismo de coordinación de protección de la niñez y la adolescencia?</a:t>
            </a:r>
          </a:p>
          <a:p>
            <a:pPr marL="457200" lvl="0" indent="-457200">
              <a:lnSpc>
                <a:spcPct val="150000"/>
              </a:lnSpc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s-ES_tradnl" sz="200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¿Puede ese mecanismo cumplir con las necesidades de coordinar las operaciones de emergencia o puede fortalecerse para hacerlo?</a:t>
            </a:r>
          </a:p>
          <a:p>
            <a:pPr marL="457200" lvl="0" indent="-457200">
              <a:lnSpc>
                <a:spcPct val="150000"/>
              </a:lnSpc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s-ES_tradnl" sz="20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Los </a:t>
            </a:r>
            <a:r>
              <a:rPr lang="es-ES_tradnl" sz="2000" u="sng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gobiernos</a:t>
            </a:r>
            <a:r>
              <a:rPr lang="es-ES_tradnl" sz="20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tienen la responsabilidad principal de proteger a los niños, niñas y adolescentes. ¿Resulta adecuado o posible trabajar con las estructuras gubernamentales existentes y a través de ellas?</a:t>
            </a:r>
          </a:p>
          <a:p>
            <a:pPr marL="457200" lvl="0" indent="-457200">
              <a:lnSpc>
                <a:spcPct val="150000"/>
              </a:lnSpc>
              <a:buClr>
                <a:schemeClr val="accent1"/>
              </a:buClr>
              <a:buSzPts val="2000"/>
              <a:buFont typeface="Arial"/>
              <a:buChar char="•"/>
            </a:pPr>
            <a:r>
              <a:rPr lang="es-ES_tradnl" sz="20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¿Qué esfuerzos adicionales podrían ser necesarios para facilitar la participación de los gobiernos y los agentes nacionales? Por ejemplo, garantizar la traducción de los materiales de referencia.</a:t>
            </a:r>
            <a:endParaRPr lang="es-ES_tradnl" sz="2000" dirty="0">
              <a:solidFill>
                <a:schemeClr val="tx2">
                  <a:lumMod val="25000"/>
                </a:schemeClr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</a:endParaRPr>
          </a:p>
        </p:txBody>
      </p:sp>
      <p:sp>
        <p:nvSpPr>
          <p:cNvPr id="248" name="Google Shape;248;p3"/>
          <p:cNvSpPr/>
          <p:nvPr/>
        </p:nvSpPr>
        <p:spPr>
          <a:xfrm>
            <a:off x="521525" y="410250"/>
            <a:ext cx="116706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s-ES_tradnl" sz="3200" b="1" dirty="0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¿Qué debe tenerse en cuenta antes de establecer cualquier mecanismo de coordinación?</a:t>
            </a:r>
            <a:endParaRPr lang="es-ES_tradnl" sz="3200" b="1" dirty="0">
              <a:solidFill>
                <a:srgbClr val="97467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5"/>
          <p:cNvSpPr txBox="1"/>
          <p:nvPr/>
        </p:nvSpPr>
        <p:spPr>
          <a:xfrm>
            <a:off x="413391" y="194596"/>
            <a:ext cx="10972800" cy="1159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200"/>
              <a:buFont typeface="Helvetica Neue"/>
              <a:buNone/>
            </a:pPr>
            <a:r>
              <a:rPr lang="es-ES_tradnl" sz="2800" b="1" dirty="0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Coordinación de casos de menores no acompañados y separados en situaciones de emergencia: dentro de un sistema de grupos temáticos</a:t>
            </a:r>
            <a:endParaRPr lang="es-ES_tradnl" sz="2800" dirty="0">
              <a:solidFill>
                <a:srgbClr val="97467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4" name="Google Shape;254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85950" y="1790784"/>
            <a:ext cx="5352397" cy="4680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6"/>
          <p:cNvSpPr txBox="1"/>
          <p:nvPr/>
        </p:nvSpPr>
        <p:spPr>
          <a:xfrm>
            <a:off x="426288" y="72011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93366"/>
              </a:buClr>
              <a:buSzPts val="3200"/>
              <a:buFont typeface="Helvetica Neue"/>
              <a:buNone/>
            </a:pPr>
            <a:br>
              <a:rPr lang="es-ES_tradnl" sz="3200" b="1" dirty="0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s-ES_tradnl" sz="3200" b="1" dirty="0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Equipo de tareas interinstitucional sobre los menores no acompañados y separados</a:t>
            </a:r>
            <a:br>
              <a:rPr lang="es-ES_tradnl" sz="3200" b="1" dirty="0">
                <a:solidFill>
                  <a:srgbClr val="993366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lang="es-ES_tradnl" sz="3200" b="1" dirty="0">
              <a:solidFill>
                <a:srgbClr val="993366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0" name="Google Shape;260;p6"/>
          <p:cNvSpPr txBox="1"/>
          <p:nvPr/>
        </p:nvSpPr>
        <p:spPr>
          <a:xfrm>
            <a:off x="477907" y="1215011"/>
            <a:ext cx="11287805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es-ES_tradnl" sz="2800" b="1" dirty="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508000" marR="0" lvl="0" indent="-4572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rgbClr val="026794"/>
              </a:buClr>
              <a:buSzPts val="2800"/>
              <a:buFont typeface="Arial" panose="020B0604020202020204" pitchFamily="34" charset="0"/>
              <a:buChar char="•"/>
            </a:pPr>
            <a:r>
              <a:rPr lang="es-ES_tradnl" sz="2800" dirty="0">
                <a:solidFill>
                  <a:srgbClr val="0489C5"/>
                </a:solidFill>
                <a:latin typeface="Calibri"/>
                <a:ea typeface="Calibri"/>
                <a:cs typeface="Calibri"/>
                <a:sym typeface="Calibri"/>
              </a:rPr>
              <a:t>No forma parte de la estructura de grupos temáticos</a:t>
            </a:r>
          </a:p>
          <a:p>
            <a:pPr marL="508000" marR="0" lvl="0" indent="-4572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rgbClr val="026794"/>
              </a:buClr>
              <a:buSzPts val="2800"/>
              <a:buFont typeface="Arial" panose="020B0604020202020204" pitchFamily="34" charset="0"/>
              <a:buChar char="•"/>
            </a:pPr>
            <a:r>
              <a:rPr lang="es-ES_tradnl" sz="2800" dirty="0">
                <a:solidFill>
                  <a:srgbClr val="0489C5"/>
                </a:solidFill>
                <a:latin typeface="Calibri"/>
                <a:ea typeface="Calibri"/>
                <a:cs typeface="Calibri"/>
                <a:sym typeface="Calibri"/>
              </a:rPr>
              <a:t>Opera dentro de un marco de colaboración</a:t>
            </a:r>
          </a:p>
          <a:p>
            <a:pPr marL="508000" marR="0" lvl="0" indent="-4572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rgbClr val="026794"/>
              </a:buClr>
              <a:buSzPts val="2800"/>
              <a:buFont typeface="Arial" panose="020B0604020202020204" pitchFamily="34" charset="0"/>
              <a:buChar char="•"/>
            </a:pPr>
            <a:r>
              <a:rPr lang="es-ES_tradnl" sz="2800" dirty="0">
                <a:solidFill>
                  <a:srgbClr val="0489C5"/>
                </a:solidFill>
                <a:latin typeface="Calibri"/>
                <a:ea typeface="Calibri"/>
                <a:cs typeface="Calibri"/>
                <a:sym typeface="Calibri"/>
              </a:rPr>
              <a:t>En el marco más amplio de la Alianza para la Protección de la Niñez en la Acción Humanitaria</a:t>
            </a:r>
            <a:endParaRPr lang="es-ES_tradnl" sz="2800" dirty="0">
              <a:solidFill>
                <a:srgbClr val="02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1" name="Google Shape;26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70375" y="3862675"/>
            <a:ext cx="2995326" cy="299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7"/>
          <p:cNvSpPr/>
          <p:nvPr/>
        </p:nvSpPr>
        <p:spPr>
          <a:xfrm>
            <a:off x="473610" y="1755175"/>
            <a:ext cx="11112254" cy="4493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2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Organización</a:t>
            </a:r>
            <a:r>
              <a:rPr lang="es-ES_tradnl" sz="2200" dirty="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_tradnl" sz="2200" b="1" dirty="0">
                <a:solidFill>
                  <a:srgbClr val="9933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líder</a:t>
            </a:r>
            <a:r>
              <a:rPr lang="es-ES_tradnl" sz="2200" dirty="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_tradnl" sz="22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para el grupo o los grupos de coordinación de casos de menores no acompañados y separados; es decir, gobierno, UNICEF / ACNUR. Los grupos de coordinación también pueden ser copresididos.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_tradnl" sz="2200" dirty="0">
              <a:solidFill>
                <a:schemeClr val="dk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200" b="1" dirty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Coordinación</a:t>
            </a:r>
            <a:r>
              <a:rPr lang="es-ES_tradnl" sz="2200" dirty="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_tradnl" sz="22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 el CICR y otros componentes del Movimiento (incluidas las Sociedades Nacionales).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_tradnl" sz="2200" dirty="0">
              <a:solidFill>
                <a:schemeClr val="dk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200" b="1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Términos de referencia</a:t>
            </a:r>
            <a:r>
              <a:rPr lang="es-ES_tradnl" sz="2200" dirty="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_tradnl" sz="22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 grupo de coordinación.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_tradnl" sz="2200" dirty="0">
              <a:solidFill>
                <a:schemeClr val="dk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2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Procesos de toma de </a:t>
            </a:r>
            <a:r>
              <a:rPr lang="es-ES_tradnl" sz="2200" b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decisiones</a:t>
            </a:r>
            <a:r>
              <a:rPr lang="es-ES_tradnl" sz="22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 qué organización tiene la autoridad para tomar qué decisiones cuando no es posible alcanzar un consenso.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_tradnl" sz="2200" dirty="0">
              <a:solidFill>
                <a:schemeClr val="dk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2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Mecanismos</a:t>
            </a:r>
            <a:r>
              <a:rPr lang="es-ES_tradnl" sz="2200" dirty="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_tradnl" sz="22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</a:t>
            </a:r>
            <a:r>
              <a:rPr lang="es-ES_tradnl" sz="2200" dirty="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_tradnl" sz="22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comunicación</a:t>
            </a:r>
            <a:r>
              <a:rPr lang="es-ES_tradnl" sz="2200" dirty="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_tradnl" sz="22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entre los grupos a diferentes niveles (si hay más de un grupo).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8"/>
          <p:cNvSpPr/>
          <p:nvPr/>
        </p:nvSpPr>
        <p:spPr>
          <a:xfrm>
            <a:off x="621900" y="2150779"/>
            <a:ext cx="10332239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s-ES_tradnl" sz="2400" b="1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el documento </a:t>
            </a:r>
            <a:r>
              <a:rPr lang="es-ES_tradnl" sz="2400" i="1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Funciones y tareas del grupo de coordinación sobre menores no acompañados y separados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s-ES_tradnl" sz="24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Identifique las tareas prioritarias para un grupo de coordinación de casos de menores no acompañados y separados recién formado. Tenga en cuenta que puede ser necesario establecer grupos de coordinación en más de un nivel, es decir, a nivel nacional y provincial.</a:t>
            </a:r>
          </a:p>
          <a:p>
            <a:endParaRPr lang="es-ES_tradnl" sz="2400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_tradnl" sz="2400" b="1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Identifique 5 tareas prioritarias principales </a:t>
            </a:r>
            <a:r>
              <a:rPr lang="es-ES_tradnl" sz="2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 explique por qué las eligió.</a:t>
            </a:r>
          </a:p>
        </p:txBody>
      </p:sp>
      <p:pic>
        <p:nvPicPr>
          <p:cNvPr id="272" name="Google Shape;272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87541" y="5013176"/>
            <a:ext cx="1054282" cy="89485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4213C1-31E3-8C63-48CD-8A2A0FC11160}"/>
              </a:ext>
            </a:extLst>
          </p:cNvPr>
          <p:cNvSpPr txBox="1"/>
          <p:nvPr/>
        </p:nvSpPr>
        <p:spPr>
          <a:xfrm>
            <a:off x="739887" y="257472"/>
            <a:ext cx="109605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2800" b="1" dirty="0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Actividad 1: Tareas prioritarias para un mecanismo de coordinación sobre menores no acompañados y separados</a:t>
            </a:r>
            <a:endParaRPr lang="es-ES_tradnl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9"/>
          <p:cNvSpPr txBox="1"/>
          <p:nvPr/>
        </p:nvSpPr>
        <p:spPr>
          <a:xfrm>
            <a:off x="609600" y="716825"/>
            <a:ext cx="10972800" cy="7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3200"/>
              <a:buFont typeface="Helvetica Neue"/>
              <a:buNone/>
            </a:pPr>
            <a:r>
              <a:rPr lang="es-ES_tradnl" sz="3200" b="1" dirty="0">
                <a:solidFill>
                  <a:srgbClr val="97467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Desafíos que dificultan una coordinación eficaz</a:t>
            </a:r>
            <a:endParaRPr lang="es-ES_tradnl" dirty="0"/>
          </a:p>
        </p:txBody>
      </p:sp>
      <p:sp>
        <p:nvSpPr>
          <p:cNvPr id="278" name="Google Shape;278;p9"/>
          <p:cNvSpPr txBox="1"/>
          <p:nvPr/>
        </p:nvSpPr>
        <p:spPr>
          <a:xfrm>
            <a:off x="335350" y="1773175"/>
            <a:ext cx="10972800" cy="43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lvl="0" indent="-514350"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s-ES_tradnl" sz="2800" b="1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¿Qué desafíos plantea la coordinación en una respuesta a casos de menores no acompañados y separados?</a:t>
            </a:r>
          </a:p>
          <a:p>
            <a:pPr marL="514350" lvl="0" indent="-514350">
              <a:buClr>
                <a:schemeClr val="dk1"/>
              </a:buClr>
              <a:buSzPts val="2800"/>
              <a:buFont typeface="Arial"/>
              <a:buAutoNum type="arabicPeriod"/>
            </a:pPr>
            <a:endParaRPr lang="es-ES_tradnl" sz="2800" b="1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lvl="0" indent="-514350"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s-ES_tradnl" sz="2800" b="1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¿Qué se puede hacer para superar estos desafíos?</a:t>
            </a:r>
            <a:endParaRPr lang="es-ES_tradnl" sz="2800" b="1" dirty="0">
              <a:solidFill>
                <a:schemeClr val="dk1"/>
              </a:solidFill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pic>
        <p:nvPicPr>
          <p:cNvPr id="279" name="Google Shape;279;p9" descr="Image result for Cluster Coordinatio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68446" y="3750015"/>
            <a:ext cx="6887052" cy="28696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0"/>
          <p:cNvSpPr txBox="1">
            <a:spLocks noGrp="1"/>
          </p:cNvSpPr>
          <p:nvPr>
            <p:ph type="title"/>
          </p:nvPr>
        </p:nvSpPr>
        <p:spPr>
          <a:xfrm>
            <a:off x="609600" y="610965"/>
            <a:ext cx="10972800" cy="1161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3366"/>
              </a:buClr>
              <a:buSzPts val="4400"/>
              <a:buFont typeface="Calibri"/>
              <a:buNone/>
            </a:pPr>
            <a:r>
              <a:rPr lang="es-ES_tradnl" b="1" dirty="0">
                <a:solidFill>
                  <a:srgbClr val="993366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Procedimientos operativos estándar</a:t>
            </a:r>
            <a:endParaRPr lang="es-ES_tradnl" b="1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85" name="Google Shape;285;p10"/>
          <p:cNvSpPr txBox="1"/>
          <p:nvPr/>
        </p:nvSpPr>
        <p:spPr>
          <a:xfrm>
            <a:off x="609600" y="1806785"/>
            <a:ext cx="11045400" cy="4339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3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Un documento que tiene como objetivo regular la coordinación entre los organismos operacionales y los asociados en la implementación en lo referido a las modalidades de trabajo.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_tradnl" sz="2300" dirty="0">
              <a:solidFill>
                <a:schemeClr val="tx2">
                  <a:lumMod val="25000"/>
                </a:schemeClr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3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Difieren de los protocolos de intercambio de información, que son necesarios cuando se comparte información confidencial entre organismos.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_tradnl" sz="2300" dirty="0">
              <a:solidFill>
                <a:schemeClr val="tx2">
                  <a:lumMod val="25000"/>
                </a:schemeClr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300" dirty="0">
                <a:solidFill>
                  <a:schemeClr val="tx2">
                    <a:lumMod val="2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El CICR y las Sociedades Nacionales del Movimiento de la Cruz Roja y de la Media Luna Roja no firman ni procedimientos operativos estándar ni protocolos de intercambio de información, excepción hecha de un Memorando general de Entendimiento entre el CICR y el ACNUR.</a:t>
            </a:r>
          </a:p>
          <a:p>
            <a:pPr marL="2857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lang="es-ES_tradnl" sz="23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lliance PPT Templat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878</Words>
  <Application>Microsoft Macintosh PowerPoint</Application>
  <PresentationFormat>Widescreen</PresentationFormat>
  <Paragraphs>72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Helvetica Neue</vt:lpstr>
      <vt:lpstr>Noto Sans Symbols</vt:lpstr>
      <vt:lpstr>Calibri</vt:lpstr>
      <vt:lpstr>Wingdings</vt:lpstr>
      <vt:lpstr>Alliance PPT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Procedimientos operativos estándar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Samar Ali</dc:creator>
  <cp:lastModifiedBy>Kyra Loat</cp:lastModifiedBy>
  <cp:revision>12</cp:revision>
  <dcterms:created xsi:type="dcterms:W3CDTF">2019-09-08T20:26:57Z</dcterms:created>
  <dcterms:modified xsi:type="dcterms:W3CDTF">2026-05-22T15:19:01Z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138600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